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"/>
  </p:notesMasterIdLst>
  <p:handoutMasterIdLst>
    <p:handoutMasterId r:id="rId22"/>
  </p:handoutMasterIdLst>
  <p:sldIdLst>
    <p:sldId id="256" r:id="rId3"/>
    <p:sldId id="356" r:id="rId4"/>
    <p:sldId id="377" r:id="rId5"/>
    <p:sldId id="379" r:id="rId7"/>
    <p:sldId id="374" r:id="rId8"/>
    <p:sldId id="380" r:id="rId9"/>
    <p:sldId id="382" r:id="rId10"/>
    <p:sldId id="381" r:id="rId11"/>
    <p:sldId id="376" r:id="rId12"/>
    <p:sldId id="383" r:id="rId13"/>
    <p:sldId id="385" r:id="rId14"/>
    <p:sldId id="384" r:id="rId15"/>
    <p:sldId id="375" r:id="rId16"/>
    <p:sldId id="311" r:id="rId17"/>
    <p:sldId id="345" r:id="rId18"/>
    <p:sldId id="331" r:id="rId19"/>
    <p:sldId id="334" r:id="rId20"/>
    <p:sldId id="293" r:id="rId21"/>
  </p:sldIdLst>
  <p:sldSz cx="12192000" cy="6858000"/>
  <p:notesSz cx="7103745" cy="10234295"/>
  <p:custDataLst>
    <p:tags r:id="rId2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792" userDrawn="1">
          <p15:clr>
            <a:srgbClr val="A4A3A4"/>
          </p15:clr>
        </p15:guide>
        <p15:guide id="2" pos="3923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uang yuanfang" initials="hy" lastIdx="1" clrIdx="0"/>
  <p:cmAuthor id="0" name="cmcc" initials="c" lastIdx="17" clrIdx="0"/>
  <p:cmAuthor id="7" name="PJ Landwehrle" initials="P" lastIdx="10" clrIdx="3"/>
  <p:cmAuthor id="8" name="Steve Thorne" initials="S" lastIdx="2" clrIdx="4"/>
  <p:cmAuthor id="2" name="洪文静" initials="hongwj" lastIdx="1" clrIdx="1"/>
  <p:cmAuthor id="9" name="smkhan" initials="s" lastIdx="6" clrIdx="5"/>
  <p:cmAuthor id="3" name="zhangzhuoqun@cmss.cmcc" initials="z" lastIdx="11" clrIdx="2"/>
  <p:cmAuthor id="4" name="Gu, Yi (ES-CMS-BJ)" initials="GY(" lastIdx="1" clrIdx="3"/>
  <p:cmAuthor id="20" name="作者" initials="A" lastIdx="0" clrIdx="20"/>
  <p:cmAuthor id="6" name="guoxx" initials="g" lastIdx="2" clrIdx="8"/>
  <p:cmAuthor id="5" name="zhangxin" initials="z" lastIdx="3" clrIdx="4"/>
  <p:cmAuthor id="10" name="李超（IT）" initials="L" lastIdx="2" clrIdx="9"/>
  <p:cmAuthor id="11" name="朱磊" initials="朱" lastIdx="2" clrIdx="10"/>
  <p:cmAuthor id="14" name="李岩（IT）" initials="李" lastIdx="2" clrIdx="13"/>
  <p:cmAuthor id="15" name="13686" initials="1" lastIdx="1" clrIdx="14"/>
  <p:cmAuthor id="16" name="周辉" initials="周" lastIdx="1" clrIdx="15"/>
  <p:cmAuthor id="17" name="chenlin02" initials="c" lastIdx="2" clrIdx="10"/>
  <p:cmAuthor id="21" name="sunyufang" initials="s" lastIdx="1" clrIdx="21"/>
  <p:cmAuthor id="22" name="cai wei" initials="cw" lastIdx="1" clrIdx="22"/>
  <p:cmAuthor id="394525608" name="仇怿俊" initials="仇" lastIdx="0" clrIdx="0"/>
  <p:cmAuthor id="12" name="CMCC" initials="C" lastIdx="8" clrIdx="11"/>
  <p:cmAuthor id="13" name="罗位国/应用平台研发部/软件开发中心/总行机关/ABC" initials="罗" lastIdx="1" clrIdx="1"/>
  <p:cmAuthor id="191251535" name="沈霄雷" initials="沈" lastIdx="833089" clrIdx="0"/>
  <p:cmAuthor id="18" name="郭雨婷" initials="郭" lastIdx="1" clrIdx="17"/>
  <p:cmAuthor id="19" name="yanhexin" initials="y" lastIdx="1" clrIdx="18"/>
  <p:cmAuthor id="23" name="Administrator" initials="A" lastIdx="6" clrIdx="23"/>
  <p:cmAuthor id="24" name="张 强" initials="张" lastIdx="1" clrIdx="24"/>
  <p:cmAuthor id="26" name="孙彩虹" initials="孙" lastIdx="1" clrIdx="25"/>
  <p:cmAuthor id="353158055" name="韩雨" initials="韩" lastIdx="0" clrIdx="0"/>
  <p:cmAuthor id="2000" name="shye_EbMrZnMJ" initials="authorId_858303361" lastIdx="0" clrIdx="0"/>
  <p:cmAuthor id="25" name="徐亮" initials="XL" lastIdx="1" clrIdx="24"/>
  <p:cmAuthor id="28" name="shilei" initials="s" lastIdx="1" clrIdx="27"/>
  <p:cmAuthor id="31" name="Author" initials="A" lastIdx="0" clrIdx="30"/>
  <p:cmAuthor id="32" name="Qlstc" initials="Q" lastIdx="1" clrIdx="31"/>
  <p:cmAuthor id="33" name="泾伦" initials="泾伦" lastIdx="2" clrIdx="32"/>
  <p:cmAuthor id="34" name="Y Y" initials="YY" lastIdx="2" clrIdx="33"/>
  <p:cmAuthor id="35" name="Caixiaojin" initials="C" lastIdx="1" clrIdx="34"/>
  <p:cmAuthor id="27" name="王丽（IT）" initials="王" lastIdx="2" clrIdx="26"/>
  <p:cmAuthor id="29" name="张馨玲" initials="张" lastIdx="1" clrIdx="28"/>
  <p:cmAuthor id="30" name="10056791" initials="ZTE" lastIdx="1" clrIdx="29"/>
  <p:cmAuthor id="36" name="Microsoft 帐户" initials="M帐" lastIdx="6" clrIdx="36"/>
  <p:cmAuthor id="43" name="赵欣" initials="赵" lastIdx="4" clrIdx="37"/>
  <p:cmAuthor id="44" name="黄晓平" initials="黄" lastIdx="0" clrIdx="0"/>
  <p:cmAuthor id="45" name="未知用户35" initials="未" lastIdx="1" clrIdx="38"/>
  <p:cmAuthor id="46" name="hm" initials="h" lastIdx="10" clrIdx="41"/>
  <p:cmAuthor id="47" name="clj" initials="c" lastIdx="1" clrIdx="46"/>
  <p:cmAuthor id="48" name="尹瑶瑶" initials="尹" lastIdx="1" clrIdx="47"/>
  <p:cmAuthor id="37" name="李楠10047711" initials="李" lastIdx="2" clrIdx="31"/>
  <p:cmAuthor id="38" name="10045953" initials="1" lastIdx="1" clrIdx="32"/>
  <p:cmAuthor id="42" name="黄珂10009187" initials="黄" lastIdx="1" clrIdx="37"/>
  <p:cmAuthor id="50" name="lenovo" initials="l" lastIdx="1" clrIdx="49"/>
  <p:cmAuthor id="51" name="阙超" initials="阙" lastIdx="3" clrIdx="50"/>
  <p:cmAuthor id="53" name="宋代强" initials="宋" lastIdx="2" clrIdx="52"/>
  <p:cmAuthor id="394525609" name="yang zhiqiang" initials="yz" lastIdx="2" clrIdx="26"/>
  <p:cmAuthor id="394525610" name="李 大美" initials="李" lastIdx="1" clrIdx="48"/>
  <p:cmAuthor id="41" name="sybil" initials="s" lastIdx="2" clrIdx="40"/>
  <p:cmAuthor id="394525611" name="maomao" initials="m" lastIdx="1" clrIdx="49"/>
  <p:cmAuthor id="2001" name="CMSZ" initials="C" lastIdx="1" clrIdx="22"/>
  <p:cmAuthor id="52" name="wangyiming" initials="w" lastIdx="1" clrIdx="51"/>
  <p:cmAuthor id="691587970" name="小延魔法师" initials="小" lastIdx="1126286" clrIdx="0"/>
  <p:cmAuthor id="691587971" name="震" initials="震" lastIdx="1" clrIdx="51"/>
  <p:cmAuthor id="56" name="Cmit" initials="C" lastIdx="1" clrIdx="55"/>
  <p:cmAuthor id="2002" name="金宇峰_BfyebuM3" initials="authorId_1008746-10054633" lastIdx="0" clrIdx="0"/>
  <p:cmAuthor id="40" name="10133177" initials="1" lastIdx="1" clrIdx="39"/>
  <p:cmAuthor id="54" name="qixiaoyu" initials="q" lastIdx="1" clrIdx="53"/>
  <p:cmAuthor id="55" name="jiangweiwei" initials="j" lastIdx="1" clrIdx="54"/>
  <p:cmAuthor id="68" name="冯秉茹" initials="冯" lastIdx="1" clrIdx="67"/>
  <p:cmAuthor id="287643681" name="殷格非" initials="殷" lastIdx="2" clrIdx="0"/>
  <p:cmAuthor id="287643682" name="z r" initials="zr" lastIdx="5" clrIdx="12"/>
  <p:cmAuthor id="287643683" name="石晓利" initials="C" lastIdx="1" clrIdx="13"/>
  <p:cmAuthor id="67" name="qinfan@hq.cmcc" initials="qinfan@hq.cmcc" lastIdx="1" clrIdx="66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0C0"/>
    <a:srgbClr val="5B9BD5"/>
    <a:srgbClr val="2E75B6"/>
    <a:srgbClr val="B4C7E7"/>
    <a:srgbClr val="D5E5F2"/>
    <a:srgbClr val="F5F5F6"/>
    <a:srgbClr val="91BFD7"/>
    <a:srgbClr val="F5F4F5"/>
    <a:srgbClr val="FFC000"/>
    <a:srgbClr val="70AD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792"/>
        <p:guide pos="3923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gs" Target="tags/tag22.xml"/><Relationship Id="rId26" Type="http://schemas.openxmlformats.org/officeDocument/2006/relationships/commentAuthors" Target="commentAuthors.xml"/><Relationship Id="rId25" Type="http://schemas.openxmlformats.org/officeDocument/2006/relationships/tableStyles" Target="tableStyles.xml"/><Relationship Id="rId24" Type="http://schemas.openxmlformats.org/officeDocument/2006/relationships/viewProps" Target="viewProps.xml"/><Relationship Id="rId23" Type="http://schemas.openxmlformats.org/officeDocument/2006/relationships/presProps" Target="presProps.xml"/><Relationship Id="rId22" Type="http://schemas.openxmlformats.org/officeDocument/2006/relationships/handoutMaster" Target="handoutMasters/handoutMaster1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" y="0"/>
            <a:ext cx="12190781" cy="6858000"/>
          </a:xfrm>
          <a:prstGeom prst="rect">
            <a:avLst/>
          </a:prstGeom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2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0">
          <a:blip r:embed="rId1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jpeg"/><Relationship Id="rId1" Type="http://schemas.openxmlformats.org/officeDocument/2006/relationships/image" Target="../media/image25.jpeg"/></Relationships>
</file>

<file path=ppt/slides/_rels/slide1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4.jpeg"/><Relationship Id="rId2" Type="http://schemas.openxmlformats.org/officeDocument/2006/relationships/image" Target="../media/image43.jpeg"/><Relationship Id="rId1" Type="http://schemas.openxmlformats.org/officeDocument/2006/relationships/image" Target="../media/image42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1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9" Type="http://schemas.openxmlformats.org/officeDocument/2006/relationships/notesSlide" Target="../notesSlides/notesSlide2.xml"/><Relationship Id="rId28" Type="http://schemas.openxmlformats.org/officeDocument/2006/relationships/slideLayout" Target="../slideLayouts/slideLayout2.xml"/><Relationship Id="rId27" Type="http://schemas.openxmlformats.org/officeDocument/2006/relationships/image" Target="../media/image13.jpeg"/><Relationship Id="rId26" Type="http://schemas.openxmlformats.org/officeDocument/2006/relationships/tags" Target="../tags/tag21.xml"/><Relationship Id="rId25" Type="http://schemas.openxmlformats.org/officeDocument/2006/relationships/image" Target="../media/image12.png"/><Relationship Id="rId24" Type="http://schemas.openxmlformats.org/officeDocument/2006/relationships/tags" Target="../tags/tag20.xml"/><Relationship Id="rId23" Type="http://schemas.openxmlformats.org/officeDocument/2006/relationships/tags" Target="../tags/tag19.xml"/><Relationship Id="rId22" Type="http://schemas.openxmlformats.org/officeDocument/2006/relationships/image" Target="../media/image11.png"/><Relationship Id="rId21" Type="http://schemas.openxmlformats.org/officeDocument/2006/relationships/tags" Target="../tags/tag18.xml"/><Relationship Id="rId20" Type="http://schemas.openxmlformats.org/officeDocument/2006/relationships/tags" Target="../tags/tag17.xml"/><Relationship Id="rId2" Type="http://schemas.openxmlformats.org/officeDocument/2006/relationships/tags" Target="../tags/tag1.xml"/><Relationship Id="rId19" Type="http://schemas.openxmlformats.org/officeDocument/2006/relationships/image" Target="../media/image10.png"/><Relationship Id="rId18" Type="http://schemas.openxmlformats.org/officeDocument/2006/relationships/tags" Target="../tags/tag16.xml"/><Relationship Id="rId17" Type="http://schemas.openxmlformats.org/officeDocument/2006/relationships/tags" Target="../tags/tag15.xml"/><Relationship Id="rId16" Type="http://schemas.openxmlformats.org/officeDocument/2006/relationships/image" Target="../media/image9.png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097153" name="图片 1" descr="中国移动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149860"/>
            <a:ext cx="1489710" cy="466090"/>
          </a:xfrm>
          <a:prstGeom prst="rect">
            <a:avLst/>
          </a:prstGeom>
        </p:spPr>
      </p:pic>
      <p:sp>
        <p:nvSpPr>
          <p:cNvPr id="203" name="矩形 3"/>
          <p:cNvSpPr>
            <a:spLocks noChangeArrowheads="1"/>
          </p:cNvSpPr>
          <p:nvPr/>
        </p:nvSpPr>
        <p:spPr bwMode="auto">
          <a:xfrm>
            <a:off x="933450" y="2630170"/>
            <a:ext cx="10493375" cy="267652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4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缅甸语通用文字识别能力</a:t>
            </a:r>
            <a:r>
              <a:rPr lang="zh-CN" sz="48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</a:t>
            </a:r>
            <a:endParaRPr lang="zh-CN" sz="4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sz="4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研究</a:t>
            </a:r>
            <a:r>
              <a:rPr 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报告</a:t>
            </a:r>
            <a:endParaRPr 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黄松</a:t>
            </a:r>
            <a:r>
              <a:rPr lang="zh-CN" sz="24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凌</a:t>
            </a:r>
            <a:endParaRPr lang="zh-CN" sz="24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5372100"/>
            <a:ext cx="6390640" cy="1485900"/>
          </a:xfrm>
          <a:prstGeom prst="rect">
            <a:avLst/>
          </a:prstGeom>
        </p:spPr>
      </p:pic>
      <p:sp>
        <p:nvSpPr>
          <p:cNvPr id="3" name="文本占位符 2"/>
          <p:cNvSpPr/>
          <p:nvPr>
            <p:ph type="body" sz="quarter" idx="12"/>
          </p:nvPr>
        </p:nvSpPr>
        <p:spPr>
          <a:xfrm>
            <a:off x="911225" y="5681345"/>
            <a:ext cx="10515600" cy="867410"/>
          </a:xfrm>
        </p:spPr>
        <p:txBody>
          <a:bodyPr/>
          <a:p>
            <a:pPr marL="0" indent="0" algn="ctr">
              <a:buNone/>
            </a:pPr>
            <a:r>
              <a:rPr lang="zh-CN" sz="1800" b="1" dirty="0">
                <a:solidFill>
                  <a:schemeClr val="accent1">
                    <a:lumMod val="75000"/>
                  </a:schemeClr>
                </a:solidFill>
              </a:rPr>
              <a:t>信息技术中心</a:t>
            </a:r>
            <a:endParaRPr lang="zh-CN" altLang="zh-CN" sz="18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 flipV="1">
            <a:off x="304800" y="676195"/>
            <a:ext cx="11354435" cy="381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68000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172085" y="695325"/>
            <a:ext cx="11761470" cy="520065"/>
          </a:xfrm>
          <a:prstGeom prst="rect">
            <a:avLst/>
          </a:prstGeom>
          <a:noFill/>
        </p:spPr>
        <p:txBody>
          <a:bodyPr rIns="48000" anchor="t" anchorCtr="0"/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600" b="1" ker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kumimoji="1" lang="zh-CN" altLang="en-US" sz="1400" dirty="0">
                <a:solidFill>
                  <a:schemeClr val="tx1"/>
                </a:solidFill>
                <a:sym typeface="+mn-ea"/>
              </a:rPr>
              <a:t>在该语料库旨在重新创建用于训练 XLM-R 的数据集。该语料库包含 100 多种语言的单语数据，还包括罗马化语言的数据（以 *_rom 表示）。它是使用 CC-Net 存储库提供的 URL 和段落索引通过处理 2018 年 1 月至 12 月的 Commoncrawl 快照构建的。CC-100 主要用于预训练语言模型和词汇表示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。</a:t>
            </a:r>
            <a:endParaRPr kumimoji="1" lang="zh-CN" altLang="en-US" dirty="0">
              <a:solidFill>
                <a:schemeClr val="tx1"/>
              </a:solidFill>
              <a:sym typeface="+mn-ea"/>
            </a:endParaRPr>
          </a:p>
          <a:p>
            <a:pPr indent="0" algn="l" fontAlgn="auto">
              <a:lnSpc>
                <a:spcPts val="1720"/>
              </a:lnSpc>
              <a:buClrTx/>
              <a:buSzTx/>
              <a:buNone/>
            </a:pPr>
            <a:endParaRPr lang="zh-CN" altLang="en-US" kern="120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262890" y="188658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855" y="2285365"/>
            <a:ext cx="379285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每个文件至少包含 150,000 个句子，训练和评估多语言模型的宝贵资源，确保了广泛的语言覆盖范围和不同语言之间的一致格式，</a:t>
            </a:r>
            <a:endParaRPr 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 29"/>
          <p:cNvSpPr/>
          <p:nvPr/>
        </p:nvSpPr>
        <p:spPr>
          <a:xfrm>
            <a:off x="158115" y="1713230"/>
            <a:ext cx="3871595" cy="4351655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7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447040" y="1980565"/>
            <a:ext cx="4276090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1.</a:t>
            </a:r>
            <a:r>
              <a:rPr kumimoji="0" lang="zh-CN" altLang="en-US" sz="1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数据量</a:t>
            </a:r>
            <a:r>
              <a:rPr kumimoji="0" lang="zh-CN" altLang="en-US" sz="1600" b="1" i="0" u="none" strike="noStrike" kern="1200" cap="none" spc="0" normalizeH="0" baseline="0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大</a:t>
            </a:r>
            <a:endParaRPr kumimoji="0" lang="zh-CN" altLang="en-US" sz="1600" b="1" i="0" u="none" strike="noStrike" kern="1200" cap="none" spc="0" normalizeH="0" baseline="0" noProof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9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4445635" y="1980565"/>
            <a:ext cx="369252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2.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语料库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正确</a:t>
            </a:r>
            <a:endParaRPr kumimoji="0" lang="zh-CN" altLang="en-US" sz="1600" b="1" i="0" u="none" strike="noStrike" kern="1200" cap="none" spc="0" normalizeH="0" baseline="0" noProof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0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4258310" y="194881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圆角矩形 29"/>
          <p:cNvSpPr/>
          <p:nvPr/>
        </p:nvSpPr>
        <p:spPr>
          <a:xfrm>
            <a:off x="4089400" y="1713865"/>
            <a:ext cx="4030345" cy="4351020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24020" y="2285365"/>
            <a:ext cx="3895725" cy="12763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去除冗余符号、修正错误的字符编码，并确保所有文本符合缅甸语的书写规范。通过算法去除重复句子，保证语料库的多样性。</a:t>
            </a:r>
            <a:endParaRPr lang="zh-CN" sz="140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indent="0" algn="just">
              <a:buFont typeface="Wingdings" panose="05000000000000000000" charset="0"/>
              <a:buNone/>
            </a:pPr>
            <a:endParaRPr 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8324215" y="188912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圆角矩形 29"/>
          <p:cNvSpPr/>
          <p:nvPr/>
        </p:nvSpPr>
        <p:spPr>
          <a:xfrm>
            <a:off x="8179435" y="1713865"/>
            <a:ext cx="3871595" cy="4351655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20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8427085" y="1991995"/>
            <a:ext cx="398589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kumimoji="0" lang="en-US" altLang="zh-CN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3.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内容</a:t>
            </a: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多样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14055" y="2389505"/>
            <a:ext cx="3784600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涵盖缅甸语的多种书写风格和语境。为了适应不同的识别任务</a:t>
            </a:r>
            <a:endParaRPr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04800" y="170180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题缅甸语</a:t>
            </a: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语料库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pic>
        <p:nvPicPr>
          <p:cNvPr id="2" name="图片 -21474825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855" y="3481070"/>
            <a:ext cx="3693795" cy="2261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0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3385" y="3541395"/>
            <a:ext cx="3914140" cy="22510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-214748250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7860" y="3413125"/>
            <a:ext cx="3744595" cy="2508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1225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缅甸语字体与</a:t>
            </a: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词典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751840"/>
            <a:ext cx="103949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字体是缅甸语文字识别的关键部分。本文使用了Noto Sans Myanmar字体系列，这个系列包含了从超细（Thin）到超黑（Black）等多种字重，以确保在不同的视觉和环境条件下，OCR系统都能准确识别缅甸语字符。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cxnSp>
        <p:nvCxnSpPr>
          <p:cNvPr id="72" name="肘形连接符 71"/>
          <p:cNvCxnSpPr/>
          <p:nvPr/>
        </p:nvCxnSpPr>
        <p:spPr>
          <a:xfrm>
            <a:off x="6006465" y="4099560"/>
            <a:ext cx="1588770" cy="643890"/>
          </a:xfrm>
          <a:prstGeom prst="bentConnector3">
            <a:avLst>
              <a:gd name="adj1" fmla="val 5004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flipV="1">
            <a:off x="6006465" y="2430780"/>
            <a:ext cx="1643380" cy="666115"/>
          </a:xfrm>
          <a:prstGeom prst="bentConnector3">
            <a:avLst>
              <a:gd name="adj1" fmla="val 50039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49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2793" y="2256790"/>
            <a:ext cx="5431155" cy="23444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4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0925" y="1716405"/>
            <a:ext cx="2315210" cy="42557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1455420" y="5701665"/>
            <a:ext cx="10394950" cy="112712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>
              <a:lnSpc>
                <a:spcPct val="150000"/>
              </a:lnSpc>
              <a:buClrTx/>
              <a:buSzTx/>
              <a:buFontTx/>
              <a:buNone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获取词典和语料有三种方式</a:t>
            </a:r>
            <a:r>
              <a:rPr 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：</a:t>
            </a:r>
            <a:endParaRPr lang="zh-CN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  <a:buClrTx/>
              <a:buSzTx/>
              <a:buFontTx/>
              <a:buNone/>
            </a:pP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1.从 PaddleOCR github 仓库下载   2.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自定义词典或</a:t>
            </a: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cropus   3.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通过语料库获得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词典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93040" y="1098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缅甸语背景图片及布局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效果</a:t>
            </a:r>
            <a:endParaRPr lang="zh-CN" altLang="en-US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pic>
        <p:nvPicPr>
          <p:cNvPr id="492" name="图片 4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08" y="4224088"/>
            <a:ext cx="11304316" cy="36447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134610" y="4124325"/>
            <a:ext cx="2121535" cy="30861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 b="1"/>
              <a:t>布局</a:t>
            </a:r>
            <a:r>
              <a:rPr lang="zh-CN" altLang="en-US" sz="1800" b="1"/>
              <a:t>效果</a:t>
            </a:r>
            <a:endParaRPr lang="zh-CN" altLang="en-US" sz="1800" b="1"/>
          </a:p>
        </p:txBody>
      </p:sp>
      <p:sp>
        <p:nvSpPr>
          <p:cNvPr id="4" name="文本框 3"/>
          <p:cNvSpPr txBox="1"/>
          <p:nvPr/>
        </p:nvSpPr>
        <p:spPr>
          <a:xfrm>
            <a:off x="187325" y="716915"/>
            <a:ext cx="1181671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合成数据的背景应该和真实数据相似。如果你针对特定场景训练模型，可以直接从真实数据中抓取背景图像。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如果场景中的背景不均匀，也可以使用ImageNet中的数据作为背景图像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2" name="图片 -2147482497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720" y="1604010"/>
            <a:ext cx="2121535" cy="25209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4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770" y="1797050"/>
            <a:ext cx="5819775" cy="2051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505" y="4512310"/>
            <a:ext cx="5341620" cy="227203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67475" y="4588510"/>
            <a:ext cx="5724525" cy="22688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1448837" y="2422713"/>
            <a:ext cx="2029128" cy="171808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</a:rPr>
              <a:t>04</a:t>
            </a:r>
            <a:endParaRPr lang="zh-CN" altLang="en-US" sz="1035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3670935" y="2677160"/>
            <a:ext cx="597090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总结以及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改进</a:t>
            </a:r>
            <a:endParaRPr lang="zh-CN" altLang="en-US" sz="3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 flipV="1">
            <a:off x="304800" y="676195"/>
            <a:ext cx="11354435" cy="381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68000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4"/>
          <p:cNvSpPr txBox="1"/>
          <p:nvPr/>
        </p:nvSpPr>
        <p:spPr>
          <a:xfrm>
            <a:off x="172085" y="761365"/>
            <a:ext cx="11761470" cy="520065"/>
          </a:xfrm>
          <a:prstGeom prst="rect">
            <a:avLst/>
          </a:prstGeom>
          <a:noFill/>
        </p:spPr>
        <p:txBody>
          <a:bodyPr rIns="48000" anchor="t" anchorCtr="0"/>
          <a:lstStyle>
            <a:defPPr>
              <a:defRPr lang="zh-CN"/>
            </a:defPPr>
            <a:lvl1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sz="1600" b="1" kern="0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indent="457200" algn="l" fontAlgn="auto">
              <a:lnSpc>
                <a:spcPct val="150000"/>
              </a:lnSpc>
              <a:buClrTx/>
              <a:buSzTx/>
              <a:buNone/>
            </a:pPr>
            <a:r>
              <a:rPr kumimoji="1" dirty="0">
                <a:solidFill>
                  <a:schemeClr val="tx1"/>
                </a:solidFill>
                <a:sym typeface="+mn-ea"/>
              </a:rPr>
              <a:t>该数据集是由一个生成器系统动态生成的，主要用于生成图像及其对应的标签，并将其存储在指定的存储系统中（如LMDB数据库或图像文件夹中）。生成的图像和标签数据用于训练和评估光学字符识别（OCR）模型、文本检测模型或其他计算机视觉任务。生成的数据包括人工合成的图像和对应的文本标签。</a:t>
            </a:r>
            <a:endParaRPr kumimoji="1" dirty="0">
              <a:solidFill>
                <a:schemeClr val="tx1"/>
              </a:solidFill>
              <a:sym typeface="+mn-ea"/>
            </a:endParaRPr>
          </a:p>
          <a:p>
            <a:pPr indent="0" algn="l" fontAlgn="auto">
              <a:lnSpc>
                <a:spcPts val="1720"/>
              </a:lnSpc>
              <a:buClrTx/>
              <a:buSzTx/>
              <a:buNone/>
            </a:pPr>
            <a:endParaRPr lang="zh-CN" altLang="en-US" kern="120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cs typeface="Tahoma" panose="020B0604030504040204" pitchFamily="34" charset="0"/>
              <a:sym typeface="+mn-ea"/>
            </a:endParaRPr>
          </a:p>
        </p:txBody>
      </p:sp>
      <p:sp>
        <p:nvSpPr>
          <p:cNvPr id="3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262890" y="188658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0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4258310" y="194881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8324215" y="188912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04800" y="170180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缅甸语识别</a:t>
            </a: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数据集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760" y="2051685"/>
            <a:ext cx="3616960" cy="23622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2720" y="2051685"/>
            <a:ext cx="4032250" cy="245491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4970" y="2044700"/>
            <a:ext cx="4048760" cy="2461895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1210" y="4476115"/>
            <a:ext cx="3656330" cy="219583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8375" y="4506595"/>
            <a:ext cx="3799840" cy="230060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93040" y="1098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实验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结果</a:t>
            </a:r>
            <a:endParaRPr lang="zh-CN" altLang="en-US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7325" y="700405"/>
            <a:ext cx="11816715" cy="121539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ImageDataGenerator()是一个图片生成器，同时也可以在batch中对数据进行增强，扩充数据集大小（比如进行旋转，变形，归一化等），增强模型的泛化能力。数据增强后的图片：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2" name="图片 -2147482408" descr="outp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7920" y="1683703"/>
            <a:ext cx="5431790" cy="214820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-2147482537" descr="Screenshot_20230513_1914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25" y="4270375"/>
            <a:ext cx="5699760" cy="23577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974715" y="4270375"/>
            <a:ext cx="6217285" cy="1129665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在进行缅甸语文字识别的实验中，使用了PaddleOCR模型，模型准确率：从左侧的图表可以看出，随着训练轮数的增加，训练集的准确率逐渐上升，并在大约80个epoch时达到最高值接近0.8，而后逐渐趋于平稳。然而，验证集的准确率在前20个epoch内迅速提升至0.6左右，并在随后的训练中保持在此水平，未能进一步显著提高，且在某些点上略有波动。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6" name="图片 -21474823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815" y="1531620"/>
            <a:ext cx="4726940" cy="26771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2749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b="1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存在</a:t>
            </a:r>
            <a:r>
              <a:rPr lang="zh-CN" sz="2200" b="1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问题</a:t>
            </a:r>
            <a:endParaRPr lang="zh-CN" sz="2200" b="1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sym typeface="微软雅黑" panose="020B0503020204020204" charset="-122"/>
            </a:endParaRPr>
          </a:p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769620"/>
            <a:ext cx="1015809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缅甸语是一种东南亚低资源语言，其文字具有独特的形态和结构。现有的缅甸语识别模型在识别缅甸语时，由于缅甸语中存在着大量组合字符，导致识别过程中易发生漏识、错识某些关键字符，容易出现乱码的现象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5408930" y="3056255"/>
            <a:ext cx="511810" cy="3131185"/>
          </a:xfrm>
          <a:prstGeom prst="homePlat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-214748238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1599565"/>
            <a:ext cx="3600450" cy="9334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7" name="文本框 6"/>
          <p:cNvSpPr txBox="1"/>
          <p:nvPr/>
        </p:nvSpPr>
        <p:spPr>
          <a:xfrm>
            <a:off x="165100" y="3314700"/>
            <a:ext cx="5139690" cy="1670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缅甸语字符的编码顺序和组合规则与中英文字符存在显著差异。中英文字符的编码遵循从左到右的顺序，同时中英文字符没有组合字符的现象。然而，缅甸语字符系统则复杂得多，它包括辅音字符、左拼元音字符、上拼元音字符、右拼元音字符、下拼音调字符以及后拼其他字符。缅甸语中存在大量的组合字符，例如，Figure 1(a) 中的“ ”是由辅音字符“ ”、下拼音调字符“ ”和上拼元音字符“ ”组合而成的。我们将这种纵向堆叠的字符定义为一个字符簇，切分后的结果如表1中的示例所示。</a:t>
            </a:r>
            <a:endParaRPr sz="16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4" name="图片 -214748238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360" y="1599565"/>
            <a:ext cx="5429250" cy="12687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4880" y="3768090"/>
            <a:ext cx="5897880" cy="1758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1225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未来</a:t>
            </a: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改进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751840"/>
            <a:ext cx="103949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 eaLnBrk="1"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b="1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lang="en-US" altLang="zh-CN" sz="1600" b="1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sz="1600" b="1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未来的研究将围绕模型结构优化、多粒度特征融合、数据集扩展和多语言支持等方向展开。这些改进不仅将进一步提升缅甸语OCR的性能，还将为其他低资源语言的OCR研究提供有益的参考和借鉴，推动文字识别技术的进一步发展。</a:t>
            </a:r>
            <a:endParaRPr sz="1600" b="1" noProof="0" err="1">
              <a:ln>
                <a:noFill/>
              </a:ln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cxnSp>
        <p:nvCxnSpPr>
          <p:cNvPr id="72" name="肘形连接符 71"/>
          <p:cNvCxnSpPr/>
          <p:nvPr/>
        </p:nvCxnSpPr>
        <p:spPr>
          <a:xfrm>
            <a:off x="5116195" y="4405630"/>
            <a:ext cx="1588770" cy="643890"/>
          </a:xfrm>
          <a:prstGeom prst="bentConnector3">
            <a:avLst>
              <a:gd name="adj1" fmla="val 5004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flipV="1">
            <a:off x="5061585" y="3284220"/>
            <a:ext cx="1643380" cy="666115"/>
          </a:xfrm>
          <a:prstGeom prst="bentConnector3">
            <a:avLst>
              <a:gd name="adj1" fmla="val 50039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>
            <a:off x="6191885" y="2512695"/>
            <a:ext cx="2015490" cy="2999105"/>
            <a:chOff x="10390" y="4304"/>
            <a:chExt cx="3174" cy="4723"/>
          </a:xfrm>
        </p:grpSpPr>
        <p:sp>
          <p:nvSpPr>
            <p:cNvPr id="15" name="Freeform 5"/>
            <p:cNvSpPr/>
            <p:nvPr/>
          </p:nvSpPr>
          <p:spPr bwMode="auto">
            <a:xfrm>
              <a:off x="10495" y="7057"/>
              <a:ext cx="2961" cy="1970"/>
            </a:xfrm>
            <a:custGeom>
              <a:avLst/>
              <a:gdLst>
                <a:gd name="T0" fmla="*/ 1876 w 2279"/>
                <a:gd name="T1" fmla="*/ 818 h 1655"/>
                <a:gd name="T2" fmla="*/ 1075 w 2279"/>
                <a:gd name="T3" fmla="*/ 415 h 1655"/>
                <a:gd name="T4" fmla="*/ 1065 w 2279"/>
                <a:gd name="T5" fmla="*/ 445 h 1655"/>
                <a:gd name="T6" fmla="*/ 1065 w 2279"/>
                <a:gd name="T7" fmla="*/ 450 h 1655"/>
                <a:gd name="T8" fmla="*/ 1065 w 2279"/>
                <a:gd name="T9" fmla="*/ 455 h 1655"/>
                <a:gd name="T10" fmla="*/ 1055 w 2279"/>
                <a:gd name="T11" fmla="*/ 450 h 1655"/>
                <a:gd name="T12" fmla="*/ 369 w 2279"/>
                <a:gd name="T13" fmla="*/ 833 h 1655"/>
                <a:gd name="T14" fmla="*/ 433 w 2279"/>
                <a:gd name="T15" fmla="*/ 1609 h 1655"/>
                <a:gd name="T16" fmla="*/ 513 w 2279"/>
                <a:gd name="T17" fmla="*/ 1619 h 1655"/>
                <a:gd name="T18" fmla="*/ 1836 w 2279"/>
                <a:gd name="T19" fmla="*/ 1609 h 1655"/>
                <a:gd name="T20" fmla="*/ 1876 w 2279"/>
                <a:gd name="T21" fmla="*/ 818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9" h="1655">
                  <a:moveTo>
                    <a:pt x="1876" y="818"/>
                  </a:moveTo>
                  <a:cubicBezTo>
                    <a:pt x="1973" y="282"/>
                    <a:pt x="1253" y="0"/>
                    <a:pt x="1075" y="415"/>
                  </a:cubicBezTo>
                  <a:cubicBezTo>
                    <a:pt x="1065" y="445"/>
                    <a:pt x="1065" y="445"/>
                    <a:pt x="1065" y="445"/>
                  </a:cubicBezTo>
                  <a:cubicBezTo>
                    <a:pt x="1065" y="450"/>
                    <a:pt x="1065" y="450"/>
                    <a:pt x="1065" y="450"/>
                  </a:cubicBezTo>
                  <a:cubicBezTo>
                    <a:pt x="1065" y="455"/>
                    <a:pt x="1065" y="455"/>
                    <a:pt x="1065" y="455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865" y="197"/>
                    <a:pt x="312" y="326"/>
                    <a:pt x="369" y="833"/>
                  </a:cubicBezTo>
                  <a:cubicBezTo>
                    <a:pt x="0" y="1017"/>
                    <a:pt x="21" y="1480"/>
                    <a:pt x="433" y="1609"/>
                  </a:cubicBezTo>
                  <a:cubicBezTo>
                    <a:pt x="513" y="1619"/>
                    <a:pt x="513" y="1619"/>
                    <a:pt x="513" y="1619"/>
                  </a:cubicBezTo>
                  <a:cubicBezTo>
                    <a:pt x="891" y="1619"/>
                    <a:pt x="1471" y="1655"/>
                    <a:pt x="1836" y="1609"/>
                  </a:cubicBezTo>
                  <a:cubicBezTo>
                    <a:pt x="2251" y="1480"/>
                    <a:pt x="2279" y="986"/>
                    <a:pt x="1876" y="81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p>
              <a:endParaRPr lang="en-US" sz="3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Freeform 5"/>
            <p:cNvSpPr/>
            <p:nvPr/>
          </p:nvSpPr>
          <p:spPr bwMode="auto">
            <a:xfrm>
              <a:off x="10390" y="4304"/>
              <a:ext cx="2961" cy="1970"/>
            </a:xfrm>
            <a:custGeom>
              <a:avLst/>
              <a:gdLst>
                <a:gd name="T0" fmla="*/ 1876 w 2279"/>
                <a:gd name="T1" fmla="*/ 818 h 1655"/>
                <a:gd name="T2" fmla="*/ 1075 w 2279"/>
                <a:gd name="T3" fmla="*/ 415 h 1655"/>
                <a:gd name="T4" fmla="*/ 1065 w 2279"/>
                <a:gd name="T5" fmla="*/ 445 h 1655"/>
                <a:gd name="T6" fmla="*/ 1065 w 2279"/>
                <a:gd name="T7" fmla="*/ 450 h 1655"/>
                <a:gd name="T8" fmla="*/ 1065 w 2279"/>
                <a:gd name="T9" fmla="*/ 455 h 1655"/>
                <a:gd name="T10" fmla="*/ 1055 w 2279"/>
                <a:gd name="T11" fmla="*/ 450 h 1655"/>
                <a:gd name="T12" fmla="*/ 369 w 2279"/>
                <a:gd name="T13" fmla="*/ 833 h 1655"/>
                <a:gd name="T14" fmla="*/ 433 w 2279"/>
                <a:gd name="T15" fmla="*/ 1609 h 1655"/>
                <a:gd name="T16" fmla="*/ 513 w 2279"/>
                <a:gd name="T17" fmla="*/ 1619 h 1655"/>
                <a:gd name="T18" fmla="*/ 1836 w 2279"/>
                <a:gd name="T19" fmla="*/ 1609 h 1655"/>
                <a:gd name="T20" fmla="*/ 1876 w 2279"/>
                <a:gd name="T21" fmla="*/ 818 h 1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79" h="1655">
                  <a:moveTo>
                    <a:pt x="1876" y="818"/>
                  </a:moveTo>
                  <a:cubicBezTo>
                    <a:pt x="1973" y="282"/>
                    <a:pt x="1253" y="0"/>
                    <a:pt x="1075" y="415"/>
                  </a:cubicBezTo>
                  <a:cubicBezTo>
                    <a:pt x="1065" y="445"/>
                    <a:pt x="1065" y="445"/>
                    <a:pt x="1065" y="445"/>
                  </a:cubicBezTo>
                  <a:cubicBezTo>
                    <a:pt x="1065" y="450"/>
                    <a:pt x="1065" y="450"/>
                    <a:pt x="1065" y="450"/>
                  </a:cubicBezTo>
                  <a:cubicBezTo>
                    <a:pt x="1065" y="455"/>
                    <a:pt x="1065" y="455"/>
                    <a:pt x="1065" y="455"/>
                  </a:cubicBezTo>
                  <a:cubicBezTo>
                    <a:pt x="1055" y="450"/>
                    <a:pt x="1055" y="450"/>
                    <a:pt x="1055" y="450"/>
                  </a:cubicBezTo>
                  <a:cubicBezTo>
                    <a:pt x="865" y="197"/>
                    <a:pt x="312" y="326"/>
                    <a:pt x="369" y="833"/>
                  </a:cubicBezTo>
                  <a:cubicBezTo>
                    <a:pt x="0" y="1017"/>
                    <a:pt x="21" y="1480"/>
                    <a:pt x="433" y="1609"/>
                  </a:cubicBezTo>
                  <a:cubicBezTo>
                    <a:pt x="513" y="1619"/>
                    <a:pt x="513" y="1619"/>
                    <a:pt x="513" y="1619"/>
                  </a:cubicBezTo>
                  <a:cubicBezTo>
                    <a:pt x="891" y="1619"/>
                    <a:pt x="1471" y="1655"/>
                    <a:pt x="1836" y="1609"/>
                  </a:cubicBezTo>
                  <a:cubicBezTo>
                    <a:pt x="2251" y="1480"/>
                    <a:pt x="2279" y="986"/>
                    <a:pt x="1876" y="818"/>
                  </a:cubicBezTo>
                  <a:close/>
                </a:path>
              </a:pathLst>
            </a:cu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182880" tIns="91440" rIns="182880" bIns="91440" numCol="1" anchor="t" anchorCtr="0" compatLnSpc="1"/>
            <a:p>
              <a:endParaRPr lang="en-US" sz="3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grpSp>
          <p:nvGrpSpPr>
            <p:cNvPr id="75" name="组合 74"/>
            <p:cNvGrpSpPr/>
            <p:nvPr/>
          </p:nvGrpSpPr>
          <p:grpSpPr>
            <a:xfrm>
              <a:off x="11096" y="4751"/>
              <a:ext cx="1901" cy="1523"/>
              <a:chOff x="10028" y="3816"/>
              <a:chExt cx="2975" cy="2383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10364" y="3816"/>
                <a:ext cx="1582" cy="1699"/>
              </a:xfrm>
              <a:prstGeom prst="rect">
                <a:avLst/>
              </a:prstGeom>
            </p:spPr>
          </p:pic>
          <p:sp>
            <p:nvSpPr>
              <p:cNvPr id="77" name="文本框 76"/>
              <p:cNvSpPr txBox="1"/>
              <p:nvPr/>
            </p:nvSpPr>
            <p:spPr>
              <a:xfrm>
                <a:off x="10028" y="5443"/>
                <a:ext cx="2975" cy="75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 sz="1400" b="1" dirty="0">
                    <a:solidFill>
                      <a:srgbClr val="FF0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行业术语库</a:t>
                </a:r>
                <a:endPara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2">
              <a:lum bright="-18000"/>
            </a:blip>
            <a:stretch>
              <a:fillRect/>
            </a:stretch>
          </p:blipFill>
          <p:spPr>
            <a:xfrm>
              <a:off x="11325" y="7613"/>
              <a:ext cx="1091" cy="858"/>
            </a:xfrm>
            <a:prstGeom prst="rect">
              <a:avLst/>
            </a:prstGeom>
          </p:spPr>
        </p:pic>
        <p:sp>
          <p:nvSpPr>
            <p:cNvPr id="26" name="文本框 25"/>
            <p:cNvSpPr txBox="1"/>
            <p:nvPr/>
          </p:nvSpPr>
          <p:spPr>
            <a:xfrm>
              <a:off x="10752" y="8405"/>
              <a:ext cx="2812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用户自定义</a:t>
              </a:r>
              <a:r>
                <a:rPr lang="zh-CN" altLang="en-US" sz="14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术语库</a:t>
              </a:r>
              <a:endParaRPr lang="zh-CN" altLang="en-US" sz="1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8154035" y="2399030"/>
            <a:ext cx="16052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>
                <a:srgbClr val="CC0000"/>
              </a:buClr>
              <a:buFont typeface="宋体" panose="02010600030101010101" pitchFamily="2" charset="-122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提高优化模型结构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8207375" y="2659380"/>
            <a:ext cx="275018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考虑引入多粒度特征融合技术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结合字符粒度和字符簇粒度的特征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针对缅甸语中常见的字符组合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8207375" y="3785870"/>
            <a:ext cx="1960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>
                <a:srgbClr val="CC0000"/>
              </a:buClr>
              <a:buFont typeface="宋体" panose="02010600030101010101" pitchFamily="2" charset="-122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大幅提升数据集的扩展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207375" y="4046220"/>
            <a:ext cx="30010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增加包含不同背景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图像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引入更多人工标注数据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8256270" y="4906645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lnSpc>
                <a:spcPct val="100000"/>
              </a:lnSpc>
              <a:buClr>
                <a:srgbClr val="CC0000"/>
              </a:buClr>
              <a:buFont typeface="宋体" panose="02010600030101010101" pitchFamily="2" charset="-122"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多语言支持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85" name="文本框 84"/>
          <p:cNvSpPr txBox="1"/>
          <p:nvPr/>
        </p:nvSpPr>
        <p:spPr>
          <a:xfrm>
            <a:off x="8256270" y="5166995"/>
            <a:ext cx="36937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171450" indent="-171450" algn="l">
              <a:lnSpc>
                <a:spcPct val="150000"/>
              </a:lnSpc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推广字符簇级特征建模方法至其他复杂字符组合的语言</a:t>
            </a:r>
            <a:endParaRPr lang="zh-CN" altLang="en-US" sz="1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pic>
        <p:nvPicPr>
          <p:cNvPr id="2" name="图片 1"/>
          <p:cNvPicPr/>
          <p:nvPr/>
        </p:nvPicPr>
        <p:blipFill>
          <a:blip r:embed="rId3"/>
        </p:blipFill>
        <p:spPr>
          <a:xfrm>
            <a:off x="904875" y="3217545"/>
            <a:ext cx="4018280" cy="17462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图片 1" descr="中国移动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0030" y="149860"/>
            <a:ext cx="1489710" cy="466090"/>
          </a:xfrm>
          <a:prstGeom prst="rect">
            <a:avLst/>
          </a:prstGeom>
        </p:spPr>
      </p:pic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4606925" y="2437130"/>
            <a:ext cx="3444240" cy="829945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感谢聆听！</a:t>
            </a:r>
            <a:endParaRPr lang="zh-CN" altLang="en-US" sz="48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065520" y="5372100"/>
            <a:ext cx="6390640" cy="1485900"/>
          </a:xfrm>
          <a:prstGeom prst="rect">
            <a:avLst/>
          </a:prstGeom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1448837" y="2422713"/>
            <a:ext cx="2029128" cy="171808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</a:rPr>
              <a:t>01</a:t>
            </a:r>
            <a:endParaRPr lang="zh-CN" altLang="en-US" sz="1035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3670935" y="2677160"/>
            <a:ext cx="597090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OCR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的选择比较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分析</a:t>
            </a:r>
            <a:endParaRPr lang="zh-CN" altLang="en-US" sz="3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 flipV="1">
            <a:off x="304800" y="676195"/>
            <a:ext cx="11354435" cy="381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68000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262890" y="188658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7490" y="2106295"/>
            <a:ext cx="379285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Tesseract是一个经典的开源OCR引擎，由Google维护和改进。它的工作流程包括图像预处理、字符分割、特征提取和字符分类。</a:t>
            </a:r>
            <a:endParaRPr 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圆角矩形 29"/>
          <p:cNvSpPr/>
          <p:nvPr/>
        </p:nvSpPr>
        <p:spPr>
          <a:xfrm>
            <a:off x="158115" y="1607820"/>
            <a:ext cx="3871595" cy="4351655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7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590550" y="1801495"/>
            <a:ext cx="4276090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Tesseract</a:t>
            </a:r>
            <a:endParaRPr kumimoji="0" lang="zh-CN" altLang="en-US" sz="1600" b="1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9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4455160" y="1841500"/>
            <a:ext cx="369252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kumimoji="0" lang="zh-CN" altLang="en-US" sz="1600" b="1" i="0" u="none" strike="noStrike" kern="1200" cap="none" spc="0" normalizeH="0" baseline="0" noProof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</a:rPr>
              <a:t>PaddleOCR</a:t>
            </a:r>
            <a:endParaRPr kumimoji="0" lang="zh-CN" altLang="en-US" sz="1600" b="1" i="0" u="none" strike="noStrike" kern="1200" cap="none" spc="0" normalizeH="0" baseline="0" noProof="0" err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</a:endParaRPr>
          </a:p>
        </p:txBody>
      </p:sp>
      <p:sp>
        <p:nvSpPr>
          <p:cNvPr id="10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4258310" y="194881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2" name="圆角矩形 29"/>
          <p:cNvSpPr/>
          <p:nvPr/>
        </p:nvSpPr>
        <p:spPr>
          <a:xfrm>
            <a:off x="4090035" y="1608455"/>
            <a:ext cx="4030345" cy="4351020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224020" y="2167255"/>
            <a:ext cx="3895725" cy="1060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lang="zh-CN" sz="1400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PaddleOCR是由百度研发的OCR引擎，基于PaddlePaddle深度学习平台。PaddleOCR的核心流程包括图像预处理、文本检测和文本识别。</a:t>
            </a:r>
            <a:endParaRPr lang="zh-CN" sz="1400" b="1">
              <a:solidFill>
                <a:srgbClr val="0070C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16" name="Isosceles Triangle 13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/>
          <p:nvPr/>
        </p:nvSpPr>
        <p:spPr>
          <a:xfrm rot="5400000">
            <a:off x="8324215" y="1889125"/>
            <a:ext cx="76835" cy="128270"/>
          </a:xfrm>
          <a:prstGeom prst="triangle">
            <a:avLst/>
          </a:prstGeom>
          <a:noFill/>
          <a:ln>
            <a:solidFill>
              <a:srgbClr val="00B7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9" name="圆角矩形 29"/>
          <p:cNvSpPr/>
          <p:nvPr/>
        </p:nvSpPr>
        <p:spPr>
          <a:xfrm>
            <a:off x="8219440" y="1610360"/>
            <a:ext cx="3871595" cy="4351655"/>
          </a:xfrm>
          <a:prstGeom prst="roundRect">
            <a:avLst>
              <a:gd name="adj" fmla="val 7069"/>
            </a:avLst>
          </a:prstGeom>
          <a:noFill/>
          <a:ln w="12700">
            <a:solidFill>
              <a:schemeClr val="tx2">
                <a:lumMod val="20000"/>
                <a:lumOff val="80000"/>
              </a:scheme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rgbClr val="C0E1F9">
                    <a:alpha val="30000"/>
                  </a:srgbClr>
                </a:solidFill>
              </a14:hiddenFill>
            </a:ext>
          </a:extLst>
        </p:spPr>
        <p:txBody>
          <a:bodyPr lIns="45718" tIns="45718" rIns="45718" bIns="45718" anchor="ctr">
            <a:noAutofit/>
          </a:bodyPr>
          <a:p>
            <a:pPr lvl="0" algn="ctr">
              <a:buClrTx/>
              <a:buSzTx/>
              <a:buFontTx/>
              <a:defRPr>
                <a:solidFill>
                  <a:srgbClr val="FFFFFF"/>
                </a:solidFill>
              </a:defRPr>
            </a:pPr>
            <a:endParaRPr>
              <a:sym typeface="+mn-ea"/>
            </a:endParaRPr>
          </a:p>
        </p:txBody>
      </p:sp>
      <p:sp>
        <p:nvSpPr>
          <p:cNvPr id="20" name="speed" descr="e7d195523061f1c0789e8b7a826592a64f42eaafa8f719f44178655771082FC721B933721FFCC1B71C8CD17ABA15C67805CF9E7F8161823886594CB764DBE15658D341DE06F40A8E2613069DF6F7DC025AA044F518AD62A40F8BF45AFACC71879AA44A7E21F2560FA2536073D234EEF2847D66462BD4FBCE8487659C168C389F4C1485EC48AA910A"/>
          <p:cNvSpPr txBox="1">
            <a:spLocks noChangeArrowheads="1"/>
          </p:cNvSpPr>
          <p:nvPr/>
        </p:nvSpPr>
        <p:spPr bwMode="auto">
          <a:xfrm>
            <a:off x="8506460" y="1821815"/>
            <a:ext cx="3985895" cy="2457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0">
              <a:buFont typeface="Arial" panose="020B0604020202020204" pitchFamily="34" charset="0"/>
              <a:buNone/>
            </a:pPr>
            <a:r>
              <a:rPr lang="zh-CN" altLang="en-US" sz="1600" b="1" noProof="0" err="1">
                <a:ln>
                  <a:noFill/>
                </a:ln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Microsoft Azure OCR</a:t>
            </a:r>
            <a:endParaRPr lang="zh-CN" altLang="en-US" sz="1600" b="1" noProof="0" err="1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14055" y="2146935"/>
            <a:ext cx="37846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 algn="just">
              <a:lnSpc>
                <a:spcPct val="150000"/>
              </a:lnSpc>
              <a:buFont typeface="Wingdings" panose="05000000000000000000" charset="0"/>
              <a:buNone/>
            </a:pPr>
            <a:r>
              <a:rPr sz="1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Microsoft Azure OCR 是微软提供的商用OCR服务，集成在Azure的计算机视觉服务中。Azure OCR的核心流程包括图像预处理、文本检测与识别，以及后处理。</a:t>
            </a:r>
            <a:endParaRPr sz="14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304800" y="170180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OCR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的选择比较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分析</a:t>
            </a:r>
            <a:endParaRPr lang="zh-CN" altLang="en-US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pic>
        <p:nvPicPr>
          <p:cNvPr id="2" name="图片 -21474824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825" y="3606800"/>
            <a:ext cx="3685540" cy="1790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330" y="3608705"/>
            <a:ext cx="3635375" cy="1851660"/>
          </a:xfrm>
          <a:prstGeom prst="rect">
            <a:avLst/>
          </a:prstGeom>
        </p:spPr>
      </p:pic>
      <p:pic>
        <p:nvPicPr>
          <p:cNvPr id="17" name="图片 16"/>
          <p:cNvPicPr/>
          <p:nvPr/>
        </p:nvPicPr>
        <p:blipFill>
          <a:blip r:embed="rId3"/>
        </p:blipFill>
        <p:spPr>
          <a:xfrm>
            <a:off x="8282305" y="3685540"/>
            <a:ext cx="3759200" cy="170370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87325" y="1098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选择</a:t>
            </a:r>
            <a:r>
              <a:rPr lang="en-US" alt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PaddleOCR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的</a:t>
            </a:r>
            <a:r>
              <a:rPr lang="zh-CN" altLang="en-US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依据</a:t>
            </a:r>
            <a:endParaRPr lang="zh-CN" altLang="en-US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pic>
        <p:nvPicPr>
          <p:cNvPr id="492" name="图片 4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8608" y="3831023"/>
            <a:ext cx="11304316" cy="364471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>
            <a:off x="5134610" y="3671570"/>
            <a:ext cx="2121535" cy="308610"/>
          </a:xfrm>
          <a:prstGeom prst="rect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800" b="1"/>
              <a:t>功能特点</a:t>
            </a:r>
            <a:endParaRPr lang="zh-CN" altLang="en-US" sz="1800" b="1"/>
          </a:p>
        </p:txBody>
      </p:sp>
      <p:grpSp>
        <p:nvGrpSpPr>
          <p:cNvPr id="175" name="组合 174"/>
          <p:cNvGrpSpPr/>
          <p:nvPr>
            <p:custDataLst>
              <p:tags r:id="rId2"/>
            </p:custDataLst>
          </p:nvPr>
        </p:nvGrpSpPr>
        <p:grpSpPr>
          <a:xfrm rot="0">
            <a:off x="619760" y="4746625"/>
            <a:ext cx="5346065" cy="1689735"/>
            <a:chOff x="842" y="5975"/>
            <a:chExt cx="7538" cy="2282"/>
          </a:xfrm>
        </p:grpSpPr>
        <p:grpSp>
          <p:nvGrpSpPr>
            <p:cNvPr id="176" name="组合 175"/>
            <p:cNvGrpSpPr/>
            <p:nvPr/>
          </p:nvGrpSpPr>
          <p:grpSpPr>
            <a:xfrm rot="0">
              <a:off x="842" y="5975"/>
              <a:ext cx="3638" cy="875"/>
              <a:chOff x="1012" y="2594"/>
              <a:chExt cx="3639" cy="875"/>
            </a:xfrm>
          </p:grpSpPr>
          <p:sp>
            <p:nvSpPr>
              <p:cNvPr id="177" name="椭圆 176"/>
              <p:cNvSpPr/>
              <p:nvPr>
                <p:custDataLst>
                  <p:tags r:id="rId3"/>
                </p:custDataLst>
              </p:nvPr>
            </p:nvSpPr>
            <p:spPr>
              <a:xfrm>
                <a:off x="1013" y="2601"/>
                <a:ext cx="865" cy="865"/>
              </a:xfrm>
              <a:prstGeom prst="ellipse">
                <a:avLst/>
              </a:prstGeom>
              <a:gradFill flip="none">
                <a:gsLst>
                  <a:gs pos="0">
                    <a:srgbClr val="004EFF"/>
                  </a:gs>
                  <a:gs pos="100000">
                    <a:srgbClr val="1FC9F6"/>
                  </a:gs>
                </a:gsLst>
                <a:lin ang="5400000" scaled="0"/>
              </a:gra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400"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grpSp>
            <p:nvGrpSpPr>
              <p:cNvPr id="178" name="组合 177"/>
              <p:cNvGrpSpPr/>
              <p:nvPr/>
            </p:nvGrpSpPr>
            <p:grpSpPr>
              <a:xfrm>
                <a:off x="1012" y="2594"/>
                <a:ext cx="3639" cy="875"/>
                <a:chOff x="1012" y="2594"/>
                <a:chExt cx="3639" cy="875"/>
              </a:xfrm>
            </p:grpSpPr>
            <p:sp>
              <p:nvSpPr>
                <p:cNvPr id="179" name="圆角矩形 178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012" y="2594"/>
                  <a:ext cx="3639" cy="875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C0E1F9">
                    <a:alpha val="30000"/>
                  </a:srgbClr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kumimoji="1" lang="zh-CN" altLang="en-US" sz="1400" b="1" dirty="0">
                    <a:solidFill>
                      <a:schemeClr val="bg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endParaRPr>
                </a:p>
              </p:txBody>
            </p:sp>
            <p:sp>
              <p:nvSpPr>
                <p:cNvPr id="180" name="文本框 179"/>
                <p:cNvSpPr txBox="1"/>
                <p:nvPr>
                  <p:custDataLst>
                    <p:tags r:id="rId5"/>
                  </p:custDataLst>
                </p:nvPr>
              </p:nvSpPr>
              <p:spPr>
                <a:xfrm>
                  <a:off x="2284" y="2669"/>
                  <a:ext cx="2237" cy="477"/>
                </a:xfrm>
                <a:prstGeom prst="rect">
                  <a:avLst/>
                </a:prstGeom>
                <a:noFill/>
              </p:spPr>
              <p:txBody>
                <a:bodyPr wrap="square" rtlCol="0" anchor="t">
                  <a:spAutoFit/>
                </a:bodyPr>
                <a:p>
                  <a:pPr algn="l"/>
                  <a:r>
                    <a:rPr lang="zh-CN" altLang="en-US" sz="1400" b="1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方正黑体简体" panose="02000000000000000000" pitchFamily="65" charset="-122"/>
                      <a:sym typeface="方正黑体简体" panose="02000000000000000000" pitchFamily="65" charset="-122"/>
                    </a:rPr>
                    <a:t>拥有知识蒸馏</a:t>
                  </a:r>
                  <a:r>
                    <a:rPr lang="zh-CN" altLang="en-US" sz="1400" b="1" dirty="0">
                      <a:solidFill>
                        <a:schemeClr val="tx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方正黑体简体" panose="02000000000000000000" pitchFamily="65" charset="-122"/>
                      <a:sym typeface="方正黑体简体" panose="02000000000000000000" pitchFamily="65" charset="-122"/>
                    </a:rPr>
                    <a:t>策略大幅</a:t>
                  </a:r>
                  <a:r>
                    <a:rPr lang="zh-CN" altLang="en-US" sz="1400" b="1" u="sng" dirty="0">
                      <a:solidFill>
                        <a:schemeClr val="accent1"/>
                      </a:solidFill>
                      <a:latin typeface="微软雅黑" panose="020B0503020204020204" charset="-122"/>
                      <a:ea typeface="微软雅黑" panose="020B0503020204020204" charset="-122"/>
                      <a:cs typeface="方正黑体简体" panose="02000000000000000000" pitchFamily="65" charset="-122"/>
                      <a:sym typeface="方正黑体简体" panose="02000000000000000000" pitchFamily="65" charset="-122"/>
                    </a:rPr>
                    <a:t>提升效率</a:t>
                  </a:r>
                  <a:endParaRPr lang="zh-CN" altLang="en-US" sz="1400" b="1" u="sng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方正黑体简体" panose="02000000000000000000" pitchFamily="65" charset="-122"/>
                  </a:endParaRPr>
                </a:p>
              </p:txBody>
            </p:sp>
          </p:grpSp>
        </p:grpSp>
        <p:grpSp>
          <p:nvGrpSpPr>
            <p:cNvPr id="181" name="组合 180"/>
            <p:cNvGrpSpPr/>
            <p:nvPr/>
          </p:nvGrpSpPr>
          <p:grpSpPr>
            <a:xfrm rot="0">
              <a:off x="4670" y="7373"/>
              <a:ext cx="3600" cy="884"/>
              <a:chOff x="4941" y="3936"/>
              <a:chExt cx="3600" cy="884"/>
            </a:xfrm>
          </p:grpSpPr>
          <p:sp>
            <p:nvSpPr>
              <p:cNvPr id="182" name="圆角矩形 181"/>
              <p:cNvSpPr/>
              <p:nvPr>
                <p:custDataLst>
                  <p:tags r:id="rId6"/>
                </p:custDataLst>
              </p:nvPr>
            </p:nvSpPr>
            <p:spPr>
              <a:xfrm>
                <a:off x="4941" y="3942"/>
                <a:ext cx="3600" cy="878"/>
              </a:xfrm>
              <a:prstGeom prst="roundRect">
                <a:avLst>
                  <a:gd name="adj" fmla="val 50000"/>
                </a:avLst>
              </a:prstGeom>
              <a:solidFill>
                <a:srgbClr val="C0E1F9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83" name="文本框 182"/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6215" y="4019"/>
                <a:ext cx="2246" cy="70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lvl="0" algn="l">
                  <a:buClrTx/>
                  <a:buSzTx/>
                  <a:buFontTx/>
                </a:pPr>
                <a:r>
                  <a:rPr lang="en-US" altLang="zh-CN" sz="1400" b="1" kern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AI</a:t>
                </a:r>
                <a:r>
                  <a:rPr lang="zh-CN" altLang="en-US" sz="1400" b="1" kern="0" noProof="0" dirty="0" smtClean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技术驱动</a:t>
                </a:r>
                <a:endParaRPr lang="zh-CN" altLang="en-US" sz="1400" b="1" kern="0" noProof="0" dirty="0" smtClean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  <a:p>
                <a:pPr lvl="0" algn="l">
                  <a:buClrTx/>
                  <a:buSzTx/>
                  <a:buFontTx/>
                </a:pPr>
                <a:r>
                  <a:rPr lang="zh-CN" altLang="en-US" sz="1400" b="1" u="sng" dirty="0">
                    <a:solidFill>
                      <a:schemeClr val="accent1"/>
                    </a:solidFill>
                    <a:effectLst/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用户体验</a:t>
                </a:r>
                <a:r>
                  <a:rPr lang="zh-CN" altLang="en-US" sz="1400" b="1" dirty="0"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优化</a:t>
                </a:r>
                <a:endParaRPr lang="zh-CN" altLang="en-US" sz="1400" b="1" u="sng" dirty="0">
                  <a:solidFill>
                    <a:schemeClr val="accent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84" name="椭圆 183"/>
              <p:cNvSpPr/>
              <p:nvPr>
                <p:custDataLst>
                  <p:tags r:id="rId8"/>
                </p:custDataLst>
              </p:nvPr>
            </p:nvSpPr>
            <p:spPr>
              <a:xfrm>
                <a:off x="4942" y="3936"/>
                <a:ext cx="865" cy="865"/>
              </a:xfrm>
              <a:prstGeom prst="ellipse">
                <a:avLst/>
              </a:prstGeom>
              <a:gradFill flip="none">
                <a:gsLst>
                  <a:gs pos="0">
                    <a:srgbClr val="004EFF"/>
                  </a:gs>
                  <a:gs pos="100000">
                    <a:srgbClr val="1FC9F6"/>
                  </a:gs>
                </a:gsLst>
                <a:lin ang="5400000" scaled="0"/>
              </a:gradFill>
              <a:ln w="15875">
                <a:solidFill>
                  <a:schemeClr val="bg1"/>
                </a:solidFill>
              </a:ln>
            </p:spPr>
            <p:style>
              <a:lnRef idx="2">
                <a:srgbClr val="6096E6">
                  <a:shade val="50000"/>
                </a:srgbClr>
              </a:lnRef>
              <a:fillRef idx="1">
                <a:srgbClr val="6096E6"/>
              </a:fillRef>
              <a:effectRef idx="0">
                <a:srgbClr val="6096E6"/>
              </a:effectRef>
              <a:fontRef idx="minor">
                <a:srgbClr val="FFFFFF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400"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方正黑体简体" panose="02000000000000000000" pitchFamily="65" charset="-122"/>
                </a:endParaRPr>
              </a:p>
            </p:txBody>
          </p:sp>
        </p:grpSp>
        <p:grpSp>
          <p:nvGrpSpPr>
            <p:cNvPr id="185" name="组合 184"/>
            <p:cNvGrpSpPr/>
            <p:nvPr/>
          </p:nvGrpSpPr>
          <p:grpSpPr>
            <a:xfrm rot="0">
              <a:off x="848" y="7341"/>
              <a:ext cx="3766" cy="880"/>
              <a:chOff x="1018" y="3904"/>
              <a:chExt cx="3766" cy="880"/>
            </a:xfrm>
          </p:grpSpPr>
          <p:sp>
            <p:nvSpPr>
              <p:cNvPr id="186" name="圆角矩形 185"/>
              <p:cNvSpPr/>
              <p:nvPr>
                <p:custDataLst>
                  <p:tags r:id="rId9"/>
                </p:custDataLst>
              </p:nvPr>
            </p:nvSpPr>
            <p:spPr>
              <a:xfrm>
                <a:off x="1018" y="3904"/>
                <a:ext cx="3632" cy="878"/>
              </a:xfrm>
              <a:prstGeom prst="roundRect">
                <a:avLst>
                  <a:gd name="adj" fmla="val 50000"/>
                </a:avLst>
              </a:prstGeom>
              <a:solidFill>
                <a:srgbClr val="C0E1F9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87" name="文本框 186"/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2293" y="3981"/>
                <a:ext cx="2491" cy="481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indent="0" fontAlgn="auto"/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引擎平台私有部署</a:t>
                </a:r>
                <a:endParaRPr lang="zh-CN" altLang="en-US" sz="1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</a:endParaRPr>
              </a:p>
              <a:p>
                <a:pPr indent="0" fontAlgn="auto"/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确保</a:t>
                </a:r>
                <a:r>
                  <a:rPr lang="zh-CN" altLang="en-US" sz="1400" b="1" u="sng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数据安全</a:t>
                </a:r>
                <a:endParaRPr lang="zh-CN" altLang="en-US" sz="1400" b="1" u="sng" dirty="0">
                  <a:solidFill>
                    <a:schemeClr val="accent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88" name="椭圆 187"/>
              <p:cNvSpPr/>
              <p:nvPr>
                <p:custDataLst>
                  <p:tags r:id="rId11"/>
                </p:custDataLst>
              </p:nvPr>
            </p:nvSpPr>
            <p:spPr>
              <a:xfrm>
                <a:off x="1043" y="3919"/>
                <a:ext cx="865" cy="865"/>
              </a:xfrm>
              <a:prstGeom prst="ellipse">
                <a:avLst/>
              </a:prstGeom>
              <a:gradFill flip="none">
                <a:gsLst>
                  <a:gs pos="0">
                    <a:srgbClr val="004EFF"/>
                  </a:gs>
                  <a:gs pos="100000">
                    <a:srgbClr val="1FC9F6"/>
                  </a:gs>
                </a:gsLst>
                <a:lin ang="5400000" scaled="0"/>
              </a:gra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400"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</p:grpSp>
        <p:grpSp>
          <p:nvGrpSpPr>
            <p:cNvPr id="189" name="组合 188"/>
            <p:cNvGrpSpPr/>
            <p:nvPr/>
          </p:nvGrpSpPr>
          <p:grpSpPr>
            <a:xfrm rot="0">
              <a:off x="4613" y="5998"/>
              <a:ext cx="3767" cy="879"/>
              <a:chOff x="4884" y="2617"/>
              <a:chExt cx="3767" cy="879"/>
            </a:xfrm>
          </p:grpSpPr>
          <p:sp>
            <p:nvSpPr>
              <p:cNvPr id="190" name="圆角矩形 189"/>
              <p:cNvSpPr/>
              <p:nvPr>
                <p:custDataLst>
                  <p:tags r:id="rId12"/>
                </p:custDataLst>
              </p:nvPr>
            </p:nvSpPr>
            <p:spPr>
              <a:xfrm>
                <a:off x="4884" y="2618"/>
                <a:ext cx="3657" cy="878"/>
              </a:xfrm>
              <a:prstGeom prst="roundRect">
                <a:avLst>
                  <a:gd name="adj" fmla="val 50000"/>
                </a:avLst>
              </a:prstGeom>
              <a:solidFill>
                <a:srgbClr val="C0E1F9">
                  <a:alpha val="30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kumimoji="1" lang="zh-CN" altLang="en-US" sz="1400" b="1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91" name="文本框 190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6224" y="2685"/>
                <a:ext cx="2427" cy="782"/>
              </a:xfrm>
              <a:prstGeom prst="rect">
                <a:avLst/>
              </a:prstGeom>
              <a:noFill/>
            </p:spPr>
            <p:txBody>
              <a:bodyPr wrap="square" rtlCol="0" anchor="t">
                <a:noAutofit/>
              </a:bodyPr>
              <a:p>
                <a:pPr indent="0" fontAlgn="auto"/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</a:rPr>
                  <a:t>术语内容自动校准</a:t>
                </a:r>
                <a:endParaRPr lang="zh-CN" altLang="en-US" sz="14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</a:endParaRPr>
              </a:p>
              <a:p>
                <a:pPr indent="0" fontAlgn="auto"/>
                <a:r>
                  <a:rPr lang="zh-CN" altLang="en-US" sz="1400" b="1" dirty="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显著</a:t>
                </a:r>
                <a:r>
                  <a:rPr lang="zh-CN" altLang="en-US" sz="1400" b="1" u="sng" dirty="0">
                    <a:solidFill>
                      <a:schemeClr val="accent1"/>
                    </a:solidFill>
                    <a:latin typeface="微软雅黑" panose="020B0503020204020204" charset="-122"/>
                    <a:ea typeface="微软雅黑" panose="020B0503020204020204" charset="-122"/>
                    <a:cs typeface="方正黑体简体" panose="02000000000000000000" pitchFamily="65" charset="-122"/>
                    <a:sym typeface="+mn-ea"/>
                  </a:rPr>
                  <a:t>提升质量</a:t>
                </a:r>
                <a:endParaRPr lang="zh-CN" altLang="en-US" sz="1400" b="1" u="sng" dirty="0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  <p:sp>
            <p:nvSpPr>
              <p:cNvPr id="192" name="椭圆 191"/>
              <p:cNvSpPr/>
              <p:nvPr>
                <p:custDataLst>
                  <p:tags r:id="rId14"/>
                </p:custDataLst>
              </p:nvPr>
            </p:nvSpPr>
            <p:spPr>
              <a:xfrm>
                <a:off x="4903" y="2617"/>
                <a:ext cx="865" cy="865"/>
              </a:xfrm>
              <a:prstGeom prst="ellipse">
                <a:avLst/>
              </a:prstGeom>
              <a:gradFill flip="none">
                <a:gsLst>
                  <a:gs pos="0">
                    <a:srgbClr val="004EFF"/>
                  </a:gs>
                  <a:gs pos="100000">
                    <a:srgbClr val="1FC9F6"/>
                  </a:gs>
                </a:gsLst>
                <a:lin ang="5400000" scaled="0"/>
              </a:gra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Overflow="overflow" horzOverflow="overflow" vert="horz" wrap="square" numCol="1" spcCol="0" rtlCol="0" fromWordArt="0" anchor="ctr" anchorCtr="0" forceAA="0" compatLnSpc="1">
                <a:noAutofit/>
              </a:bodyPr>
              <a:p>
                <a:pPr lvl="0" algn="ctr">
                  <a:buClrTx/>
                  <a:buSzTx/>
                  <a:buFontTx/>
                </a:pPr>
                <a:endParaRPr lang="zh-CN" altLang="en-US" sz="1400">
                  <a:latin typeface="微软雅黑" panose="020B0503020204020204" charset="-122"/>
                  <a:ea typeface="微软雅黑" panose="020B0503020204020204" charset="-122"/>
                  <a:cs typeface="方正黑体简体" panose="02000000000000000000" pitchFamily="65" charset="-122"/>
                  <a:sym typeface="+mn-ea"/>
                </a:endParaRPr>
              </a:p>
            </p:txBody>
          </p:sp>
        </p:grpSp>
        <p:pic>
          <p:nvPicPr>
            <p:cNvPr id="193" name="图片 192" descr="icon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6">
              <a:lum bright="100000"/>
            </a:blip>
            <a:stretch>
              <a:fillRect/>
            </a:stretch>
          </p:blipFill>
          <p:spPr>
            <a:xfrm>
              <a:off x="1006" y="6152"/>
              <a:ext cx="534" cy="534"/>
            </a:xfrm>
            <a:prstGeom prst="rect">
              <a:avLst/>
            </a:prstGeom>
          </p:spPr>
        </p:pic>
        <p:sp>
          <p:nvSpPr>
            <p:cNvPr id="194" name="文本框 193"/>
            <p:cNvSpPr txBox="1"/>
            <p:nvPr>
              <p:custDataLst>
                <p:tags r:id="rId17"/>
              </p:custDataLst>
            </p:nvPr>
          </p:nvSpPr>
          <p:spPr>
            <a:xfrm>
              <a:off x="1688" y="6068"/>
              <a:ext cx="687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快</a:t>
              </a:r>
              <a:endPara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1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速</a:t>
              </a:r>
              <a:endPara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5" name="图片 194" descr="icon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9">
              <a:lum bright="100000"/>
            </a:blip>
            <a:stretch>
              <a:fillRect/>
            </a:stretch>
          </p:blipFill>
          <p:spPr>
            <a:xfrm>
              <a:off x="1062" y="7590"/>
              <a:ext cx="436" cy="436"/>
            </a:xfrm>
            <a:prstGeom prst="rect">
              <a:avLst/>
            </a:prstGeom>
          </p:spPr>
        </p:pic>
        <p:sp>
          <p:nvSpPr>
            <p:cNvPr id="44" name="文本框 43"/>
            <p:cNvSpPr txBox="1"/>
            <p:nvPr>
              <p:custDataLst>
                <p:tags r:id="rId20"/>
              </p:custDataLst>
            </p:nvPr>
          </p:nvSpPr>
          <p:spPr>
            <a:xfrm>
              <a:off x="1688" y="7445"/>
              <a:ext cx="687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安全</a:t>
              </a:r>
              <a:endPara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7" name="图片 196" descr="icon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22">
              <a:lum bright="90000"/>
            </a:blip>
            <a:stretch>
              <a:fillRect/>
            </a:stretch>
          </p:blipFill>
          <p:spPr>
            <a:xfrm>
              <a:off x="4826" y="6165"/>
              <a:ext cx="520" cy="520"/>
            </a:xfrm>
            <a:prstGeom prst="rect">
              <a:avLst/>
            </a:prstGeom>
          </p:spPr>
        </p:pic>
        <p:sp>
          <p:nvSpPr>
            <p:cNvPr id="198" name="文本框 197"/>
            <p:cNvSpPr txBox="1"/>
            <p:nvPr>
              <p:custDataLst>
                <p:tags r:id="rId23"/>
              </p:custDataLst>
            </p:nvPr>
          </p:nvSpPr>
          <p:spPr>
            <a:xfrm>
              <a:off x="5536" y="6091"/>
              <a:ext cx="687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优质</a:t>
              </a:r>
              <a:endPara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pic>
          <p:nvPicPr>
            <p:cNvPr id="199" name="图片 198" descr="icon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lum bright="60000"/>
            </a:blip>
            <a:stretch>
              <a:fillRect/>
            </a:stretch>
          </p:blipFill>
          <p:spPr>
            <a:xfrm>
              <a:off x="4826" y="7535"/>
              <a:ext cx="567" cy="567"/>
            </a:xfrm>
            <a:prstGeom prst="rect">
              <a:avLst/>
            </a:prstGeom>
          </p:spPr>
        </p:pic>
        <p:sp>
          <p:nvSpPr>
            <p:cNvPr id="200" name="文本框 199"/>
            <p:cNvSpPr txBox="1"/>
            <p:nvPr>
              <p:custDataLst>
                <p:tags r:id="rId26"/>
              </p:custDataLst>
            </p:nvPr>
          </p:nvSpPr>
          <p:spPr>
            <a:xfrm>
              <a:off x="5536" y="7455"/>
              <a:ext cx="687" cy="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1400" b="1">
                  <a:solidFill>
                    <a:schemeClr val="accent1"/>
                  </a:solidFill>
                  <a:latin typeface="微软雅黑" panose="020B0503020204020204" charset="-122"/>
                  <a:ea typeface="微软雅黑" panose="020B0503020204020204" charset="-122"/>
                </a:rPr>
                <a:t>先进</a:t>
              </a:r>
              <a:endParaRPr lang="zh-CN" altLang="en-US" sz="1400" b="1">
                <a:solidFill>
                  <a:schemeClr val="accent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7325" y="716915"/>
            <a:ext cx="11816715" cy="3046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PaddleOCR是一个完全开源且免费的OCR引擎，这意味着无论是在个人项目还是商业应用中，都可以使用PaddleOCR而无需支付许可费用。相比之下，商业OCR引擎如Microsoft Azure需要订阅费用，这在大规模应用时会增加成本。</a:t>
            </a:r>
            <a:endParaRPr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PaddleOCR在算法开发的前沿不断进步，而相比之下，其他OCR引擎如Tesseract、Keras OCR等，已经不再活跃开发，导致其技术更新缓慢，无法充分满足现代复杂应用的需求。PaddleOCR不仅在文本检测与识别方面表现出色，还集成了更多先进功能，如文本方向分类器、关键信息提取（PP-Struct）、聊天记录OCR识别（PP-ChatOCR）、模型微调、知识蒸馏等，进一步增强了其在多种场景中的适用性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2" name="图片 -2147482392" descr="IMG_256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073775" y="4100195"/>
            <a:ext cx="5657850" cy="26250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1448837" y="2422713"/>
            <a:ext cx="2029128" cy="171808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</a:rPr>
              <a:t>02</a:t>
            </a:r>
            <a:endParaRPr lang="zh-CN" altLang="en-US" sz="1035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3670935" y="2677160"/>
            <a:ext cx="597090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PP-OCR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文本检测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识别</a:t>
            </a:r>
            <a:endParaRPr lang="zh-CN" altLang="en-US" sz="3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2749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微软雅黑" panose="020B0503020204020204" charset="-122"/>
              </a:rPr>
              <a:t>PP-OCR 文本检测识别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769620"/>
            <a:ext cx="11642090" cy="15684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  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PP-OCR是PaddleOCR自研的实用的超轻量OCR系统。在实现前沿算法的基础上，考虑精度与速度的平衡，进行模型瘦身和深度优化，使其尽可能满足产业落地需求。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 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PP-OCR是一个两阶段的OCR系统，其中文本检测算法选用DB，文本识别算法选用CRNN，并在检测和识别模块之间添加文本方向分类器，以应对不同方向的文本识别。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sp>
        <p:nvSpPr>
          <p:cNvPr id="8" name="五边形 7"/>
          <p:cNvSpPr/>
          <p:nvPr/>
        </p:nvSpPr>
        <p:spPr>
          <a:xfrm>
            <a:off x="6176645" y="2586990"/>
            <a:ext cx="435610" cy="3131185"/>
          </a:xfrm>
          <a:prstGeom prst="homePlate">
            <a:avLst>
              <a:gd name="adj" fmla="val 100000"/>
            </a:avLst>
          </a:prstGeom>
          <a:solidFill>
            <a:schemeClr val="bg2">
              <a:lumMod val="9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6806565" y="1990090"/>
            <a:ext cx="5139690" cy="167005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识别优化</a:t>
            </a:r>
            <a:endParaRPr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  <a:p>
            <a:r>
              <a:rPr sz="1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rPr>
              <a:t>PP-OCRv3的识别模块是基于文本识别算法SVTR优化。SVTR不再采用RNN结构，通过引入Transformers结构更加有效地挖掘文本行图像的上下文信息，从而提升文本识别能力。直接将PP-OCRv2的识别模型，替换成SVTR_Tiny，识别准确率从74.8%提升到80.1%（+5.3%），但是预测速度慢了将近11倍，CPU上预测一条文本行，将近100ms。</a:t>
            </a:r>
            <a:endParaRPr sz="14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微软雅黑" panose="020B0503020204020204" charset="-122"/>
            </a:endParaRPr>
          </a:p>
        </p:txBody>
      </p:sp>
      <p:pic>
        <p:nvPicPr>
          <p:cNvPr id="3" name="图片 -2147482524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9860" y="2481580"/>
            <a:ext cx="5946140" cy="36696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20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255" y="3659823"/>
            <a:ext cx="5388610" cy="30257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2749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微软雅黑" panose="020B0503020204020204" charset="-122"/>
              </a:rPr>
              <a:t>检测</a:t>
            </a: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微软雅黑" panose="020B0503020204020204" charset="-122"/>
              </a:rPr>
              <a:t>优化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微软雅黑" panose="020B050302020402020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04800" y="769620"/>
            <a:ext cx="11642090" cy="1938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  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PP-OCRv3检测模型是对PP-OCRv2中的CML 协同互学习文本检测蒸馏策略进行了升级。如下图所示，CML的核心思想结合了①传统的Teacher指导Student的标准蒸馏与 ②Students网络之间的DML互学习，可以让Students网络互学习的同时，Teacher网络予以指导。PP-OCRv3分别针对教师模型和学生模型进行进一步效果优化。其中，在对教师模型优化时，提出了大感受野的PAN结构LK-PAN和引入了DML（Deep Mutual Learning）蒸馏策略；在对学生模型优化时，提出了残差注意力机制的FPN结构RSE-FPN。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pic>
        <p:nvPicPr>
          <p:cNvPr id="3" name="图片 -2147482527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868" y="3445193"/>
            <a:ext cx="5436235" cy="2272665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65" name="肘形连接符 64"/>
          <p:cNvCxnSpPr/>
          <p:nvPr/>
        </p:nvCxnSpPr>
        <p:spPr>
          <a:xfrm flipV="1">
            <a:off x="5331460" y="3246120"/>
            <a:ext cx="1597025" cy="1040130"/>
          </a:xfrm>
          <a:prstGeom prst="bentConnector3">
            <a:avLst>
              <a:gd name="adj1" fmla="val 5002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肘形连接符 71"/>
          <p:cNvCxnSpPr/>
          <p:nvPr/>
        </p:nvCxnSpPr>
        <p:spPr>
          <a:xfrm>
            <a:off x="5331460" y="4912995"/>
            <a:ext cx="1588770" cy="643890"/>
          </a:xfrm>
          <a:prstGeom prst="bentConnector3">
            <a:avLst>
              <a:gd name="adj1" fmla="val 5004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-2147482523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6250" y="4420235"/>
            <a:ext cx="5120640" cy="23063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26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2350770"/>
            <a:ext cx="5247640" cy="206946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直接连接符 66"/>
          <p:cNvCxnSpPr/>
          <p:nvPr/>
        </p:nvCxnSpPr>
        <p:spPr>
          <a:xfrm>
            <a:off x="304800" y="700325"/>
            <a:ext cx="9641205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04800" y="700325"/>
            <a:ext cx="8648601" cy="0"/>
          </a:xfrm>
          <a:prstGeom prst="line">
            <a:avLst/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9" name="标题 1"/>
          <p:cNvSpPr txBox="1"/>
          <p:nvPr/>
        </p:nvSpPr>
        <p:spPr>
          <a:xfrm>
            <a:off x="149860" y="122555"/>
            <a:ext cx="10312400" cy="494665"/>
          </a:xfrm>
          <a:prstGeom prst="rect">
            <a:avLst/>
          </a:prstGeom>
        </p:spPr>
        <p:txBody>
          <a:bodyPr vert="horz" lIns="121920" tIns="60960" rIns="121920" bIns="60960" rtlCol="0" anchor="ctr">
            <a:noAutofit/>
          </a:bodyPr>
          <a:lstStyle>
            <a:lvl1pPr algn="just">
              <a:spcBef>
                <a:spcPct val="0"/>
              </a:spcBef>
              <a:buNone/>
              <a:defRPr sz="20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charset="-122"/>
                <a:ea typeface="微软雅黑" panose="020B0503020204020204" charset="-122"/>
                <a:cs typeface="+mn-ea"/>
              </a:defRPr>
            </a:lvl1pPr>
          </a:lstStyle>
          <a:p>
            <a:pPr marL="0" marR="0" lvl="0" indent="0" algn="just" defTabSz="685800" rtl="0" eaLnBrk="1" fontAlgn="auto" latinLnBrk="0" hangingPunct="1">
              <a:lnSpc>
                <a:spcPct val="100000"/>
              </a:lnSpc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sz="2200" kern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sym typeface="+mn-ea"/>
              </a:rPr>
              <a:t>SVTR_LCNet：轻量级文本识别网络</a:t>
            </a:r>
            <a:endParaRPr lang="zh-CN" sz="2200" kern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0" y="751840"/>
            <a:ext cx="1039495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  <a:buClrTx/>
              <a:buSzTx/>
              <a:buFontTx/>
              <a:buNone/>
            </a:pP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lang="en-US" altLang="zh-CN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   </a:t>
            </a:r>
            <a:r>
              <a:rPr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SVTR_LCNet是针对文本识别任务，将基于Transformer的SVTR网络和轻量级CNN网络PP-LCNet 融合的一种轻量级文本识别网络。</a:t>
            </a:r>
            <a:r>
              <a:rPr lang="zh-CN" altLang="en-US" sz="1600" b="1" noProof="0" err="1">
                <a:latin typeface="微软雅黑" panose="020B0503020204020204" charset="-122"/>
                <a:ea typeface="微软雅黑" panose="020B0503020204020204" charset="-122"/>
                <a:cs typeface="Tahoma" panose="020B0604030504040204" pitchFamily="34" charset="0"/>
                <a:sym typeface="+mn-ea"/>
              </a:rPr>
              <a:t>。</a:t>
            </a:r>
            <a:endParaRPr lang="zh-CN" altLang="en-US" sz="1600" b="1" noProof="0" err="1">
              <a:latin typeface="微软雅黑" panose="020B0503020204020204" charset="-122"/>
              <a:ea typeface="微软雅黑" panose="020B0503020204020204" charset="-122"/>
              <a:cs typeface="Tahoma" panose="020B0604030504040204" pitchFamily="34" charset="0"/>
              <a:sym typeface="+mn-ea"/>
            </a:endParaRPr>
          </a:p>
        </p:txBody>
      </p:sp>
      <p:cxnSp>
        <p:nvCxnSpPr>
          <p:cNvPr id="72" name="肘形连接符 71"/>
          <p:cNvCxnSpPr/>
          <p:nvPr/>
        </p:nvCxnSpPr>
        <p:spPr>
          <a:xfrm>
            <a:off x="5116195" y="4405630"/>
            <a:ext cx="1588770" cy="643890"/>
          </a:xfrm>
          <a:prstGeom prst="bentConnector3">
            <a:avLst>
              <a:gd name="adj1" fmla="val 50040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肘形连接符 64"/>
          <p:cNvCxnSpPr/>
          <p:nvPr/>
        </p:nvCxnSpPr>
        <p:spPr>
          <a:xfrm flipV="1">
            <a:off x="5061585" y="3284220"/>
            <a:ext cx="1643380" cy="666115"/>
          </a:xfrm>
          <a:prstGeom prst="bentConnector3">
            <a:avLst>
              <a:gd name="adj1" fmla="val 50039"/>
            </a:avLst>
          </a:prstGeom>
          <a:ln w="19050">
            <a:solidFill>
              <a:schemeClr val="accent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-2147482519" descr="IMG_2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2267268"/>
            <a:ext cx="5444490" cy="33432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-2147482518" descr="IMG_25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4648" y="1716405"/>
            <a:ext cx="5174615" cy="191643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-2147482517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7670" y="4405630"/>
            <a:ext cx="5280660" cy="12604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0" name="矩形 9"/>
          <p:cNvSpPr/>
          <p:nvPr/>
        </p:nvSpPr>
        <p:spPr>
          <a:xfrm>
            <a:off x="1448837" y="2422713"/>
            <a:ext cx="2029128" cy="1718089"/>
          </a:xfrm>
          <a:prstGeom prst="rect">
            <a:avLst/>
          </a:prstGeom>
          <a:solidFill>
            <a:srgbClr val="2E75B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350" b="1" dirty="0">
                <a:solidFill>
                  <a:schemeClr val="bg1"/>
                </a:solidFill>
              </a:rPr>
              <a:t>03</a:t>
            </a:r>
            <a:endParaRPr lang="zh-CN" altLang="en-US" sz="10350" b="1" dirty="0">
              <a:solidFill>
                <a:schemeClr val="bg1"/>
              </a:solidFill>
            </a:endParaRPr>
          </a:p>
        </p:txBody>
      </p:sp>
      <p:sp>
        <p:nvSpPr>
          <p:cNvPr id="24" name="矩形 23"/>
          <p:cNvSpPr>
            <a:spLocks noChangeArrowheads="1"/>
          </p:cNvSpPr>
          <p:nvPr/>
        </p:nvSpPr>
        <p:spPr bwMode="auto">
          <a:xfrm>
            <a:off x="3670935" y="2677160"/>
            <a:ext cx="5970905" cy="6451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缅甸语合成</a:t>
            </a:r>
            <a:r>
              <a:rPr lang="zh-CN" altLang="en-US" sz="3600" b="1" dirty="0" smtClean="0">
                <a:solidFill>
                  <a:schemeClr val="accent1">
                    <a:lumMod val="7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数据</a:t>
            </a:r>
            <a:endParaRPr lang="zh-CN" altLang="en-US" sz="3600" b="1" dirty="0" smtClean="0">
              <a:solidFill>
                <a:schemeClr val="accent1">
                  <a:lumMod val="75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0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1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12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13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4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5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6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7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8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19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2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20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21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22.xml><?xml version="1.0" encoding="utf-8"?>
<p:tagLst xmlns:p="http://schemas.openxmlformats.org/presentationml/2006/main">
  <p:tag name="commondata" val="eyJoZGlkIjoiNzc0NGZmN2Y4MTg4N2EyNDA2M2ViNGU3YWYzNTUwOTMifQ=="/>
</p:tagLst>
</file>

<file path=ppt/tags/tag3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4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5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6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7.xml><?xml version="1.0" encoding="utf-8"?>
<p:tagLst xmlns:p="http://schemas.openxmlformats.org/presentationml/2006/main">
  <p:tag name="KSO_WM_DIAGRAM_VIRTUALLY_FRAME" val="{&quot;height&quot;:133.05,&quot;left&quot;:48.8,&quot;top&quot;:373.75,&quot;width&quot;:420.95}"/>
</p:tagLst>
</file>

<file path=ppt/tags/tag8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ags/tag9.xml><?xml version="1.0" encoding="utf-8"?>
<p:tagLst xmlns:p="http://schemas.openxmlformats.org/presentationml/2006/main">
  <p:tag name="KSO_WM_BEAUTIFY_FLAG" val=""/>
  <p:tag name="KSO_WM_DIAGRAM_VIRTUALLY_FRAME" val="{&quot;height&quot;:133.05,&quot;left&quot;:48.8,&quot;top&quot;:373.75,&quot;width&quot;:420.9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-Arial">
      <a:majorFont>
        <a:latin typeface="Arial Black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3110</Words>
  <Application>WPS 演示</Application>
  <PresentationFormat>宽屏</PresentationFormat>
  <Paragraphs>159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0" baseType="lpstr">
      <vt:lpstr>Arial</vt:lpstr>
      <vt:lpstr>宋体</vt:lpstr>
      <vt:lpstr>Wingdings</vt:lpstr>
      <vt:lpstr>Calibri</vt:lpstr>
      <vt:lpstr>微软雅黑</vt:lpstr>
      <vt:lpstr>Wingdings</vt:lpstr>
      <vt:lpstr>Tahoma</vt:lpstr>
      <vt:lpstr>方正黑体简体</vt:lpstr>
      <vt:lpstr>黑体</vt:lpstr>
      <vt:lpstr>Arial Unicode MS</vt:lpstr>
      <vt:lpstr>Arial Black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zhongwl</dc:creator>
  <cp:lastModifiedBy>浮生一世</cp:lastModifiedBy>
  <cp:revision>827</cp:revision>
  <dcterms:created xsi:type="dcterms:W3CDTF">2019-09-19T02:01:00Z</dcterms:created>
  <dcterms:modified xsi:type="dcterms:W3CDTF">2024-08-30T09:38:43Z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2052-12.1.0.17150</vt:lpwstr>
  </property>
  <property fmtid="{D5CDD505-2E9C-101B-9397-08002B2CF9AE}" pid="3" name="ICV">
    <vt:lpwstr>488B159F3DBA42AF862EE176D203123A</vt:lpwstr>
  </property>
</Properties>
</file>